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5" r:id="rId1"/>
  </p:sldMasterIdLst>
  <p:sldIdLst>
    <p:sldId id="256" r:id="rId2"/>
    <p:sldId id="257" r:id="rId3"/>
    <p:sldId id="258" r:id="rId4"/>
    <p:sldId id="259" r:id="rId5"/>
    <p:sldId id="273" r:id="rId6"/>
    <p:sldId id="261" r:id="rId7"/>
    <p:sldId id="262" r:id="rId8"/>
    <p:sldId id="274" r:id="rId9"/>
    <p:sldId id="263" r:id="rId10"/>
    <p:sldId id="264" r:id="rId11"/>
    <p:sldId id="275" r:id="rId12"/>
    <p:sldId id="279" r:id="rId13"/>
    <p:sldId id="282" r:id="rId14"/>
    <p:sldId id="283" r:id="rId15"/>
    <p:sldId id="284" r:id="rId16"/>
    <p:sldId id="285" r:id="rId17"/>
    <p:sldId id="286" r:id="rId18"/>
    <p:sldId id="287" r:id="rId19"/>
    <p:sldId id="288"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11464-1597-4903-8750-D3D98EB36D45}" v="16" dt="2024-07-28T16:04:17.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98211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15288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18212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89467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97570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5513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1657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46330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56274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0720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375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7350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21381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8981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099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186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DE6118-2437-4B30-8E3C-4D2BE6020583}" type="datetimeFigureOut">
              <a:rPr lang="en-US" smtClean="0"/>
              <a:pPr/>
              <a:t>8/6/2024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45339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DE6118-2437-4B30-8E3C-4D2BE6020583}" type="datetimeFigureOut">
              <a:rPr lang="en-US" smtClean="0"/>
              <a:pPr/>
              <a:t>8/6/2024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0304137"/>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EF7E-D619-955C-EE35-25AC31D2986F}"/>
              </a:ext>
            </a:extLst>
          </p:cNvPr>
          <p:cNvSpPr>
            <a:spLocks noGrp="1"/>
          </p:cNvSpPr>
          <p:nvPr>
            <p:ph type="ctrTitle"/>
          </p:nvPr>
        </p:nvSpPr>
        <p:spPr>
          <a:xfrm>
            <a:off x="1993785" y="1815494"/>
            <a:ext cx="8361229" cy="895752"/>
          </a:xfrm>
        </p:spPr>
        <p:txBody>
          <a:bodyPr>
            <a:noAutofit/>
          </a:bodyPr>
          <a:lstStyle/>
          <a:p>
            <a:r>
              <a:rPr lang="en-US" sz="3600" b="1" i="0" u="none" strike="noStrike" baseline="0" dirty="0">
                <a:latin typeface="TimesNewRomanPS-BoldMT"/>
              </a:rPr>
              <a:t>GYM TRAINER AND PROGRESS TRACKER APPLICATION</a:t>
            </a:r>
            <a:endParaRPr lang="en-IN" sz="3600" dirty="0"/>
          </a:p>
        </p:txBody>
      </p:sp>
      <p:sp>
        <p:nvSpPr>
          <p:cNvPr id="3" name="Subtitle 2">
            <a:extLst>
              <a:ext uri="{FF2B5EF4-FFF2-40B4-BE49-F238E27FC236}">
                <a16:creationId xmlns:a16="http://schemas.microsoft.com/office/drawing/2014/main" id="{ECE66DF3-E8A9-D0BA-A878-1F8D8EA84F5C}"/>
              </a:ext>
            </a:extLst>
          </p:cNvPr>
          <p:cNvSpPr>
            <a:spLocks noGrp="1"/>
          </p:cNvSpPr>
          <p:nvPr>
            <p:ph type="subTitle" idx="1"/>
          </p:nvPr>
        </p:nvSpPr>
        <p:spPr>
          <a:xfrm>
            <a:off x="2493094" y="3572821"/>
            <a:ext cx="6831673" cy="1549786"/>
          </a:xfrm>
        </p:spPr>
        <p:txBody>
          <a:bodyPr>
            <a:noAutofit/>
          </a:bodyPr>
          <a:lstStyle/>
          <a:p>
            <a:r>
              <a:rPr lang="en-US" sz="2400" dirty="0"/>
              <a:t>   Name: Krishna Prajvin </a:t>
            </a:r>
          </a:p>
          <a:p>
            <a:r>
              <a:rPr lang="en-IN" sz="2400" dirty="0"/>
              <a:t>Class: III-CSE-’A’</a:t>
            </a:r>
          </a:p>
          <a:p>
            <a:r>
              <a:rPr lang="en-IN" sz="2400" dirty="0"/>
              <a:t>   Reg No:727822TUCS061</a:t>
            </a:r>
          </a:p>
          <a:p>
            <a:r>
              <a:rPr lang="en-IN" sz="2400" dirty="0"/>
              <a:t>Team No: 13</a:t>
            </a:r>
          </a:p>
        </p:txBody>
      </p:sp>
    </p:spTree>
    <p:extLst>
      <p:ext uri="{BB962C8B-B14F-4D97-AF65-F5344CB8AC3E}">
        <p14:creationId xmlns:p14="http://schemas.microsoft.com/office/powerpoint/2010/main" val="2229671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FE05-615B-902C-E2B7-845AA99F61E4}"/>
              </a:ext>
            </a:extLst>
          </p:cNvPr>
          <p:cNvSpPr>
            <a:spLocks noGrp="1"/>
          </p:cNvSpPr>
          <p:nvPr>
            <p:ph type="title"/>
          </p:nvPr>
        </p:nvSpPr>
        <p:spPr>
          <a:xfrm>
            <a:off x="776747" y="147485"/>
            <a:ext cx="3264311" cy="782542"/>
          </a:xfrm>
        </p:spPr>
        <p:txBody>
          <a:bodyPr/>
          <a:lstStyle/>
          <a:p>
            <a:r>
              <a:rPr lang="en-US" dirty="0"/>
              <a:t>SAMPLE CODE</a:t>
            </a:r>
            <a:endParaRPr lang="en-IN" dirty="0"/>
          </a:p>
        </p:txBody>
      </p:sp>
      <p:pic>
        <p:nvPicPr>
          <p:cNvPr id="6" name="Picture 5">
            <a:extLst>
              <a:ext uri="{FF2B5EF4-FFF2-40B4-BE49-F238E27FC236}">
                <a16:creationId xmlns:a16="http://schemas.microsoft.com/office/drawing/2014/main" id="{9FBECEB6-710F-7E03-35E1-E08C4C560392}"/>
              </a:ext>
            </a:extLst>
          </p:cNvPr>
          <p:cNvPicPr>
            <a:picLocks noChangeAspect="1"/>
          </p:cNvPicPr>
          <p:nvPr/>
        </p:nvPicPr>
        <p:blipFill>
          <a:blip r:embed="rId2"/>
          <a:srcRect/>
          <a:stretch/>
        </p:blipFill>
        <p:spPr>
          <a:xfrm>
            <a:off x="3460156" y="841534"/>
            <a:ext cx="4444979" cy="5606324"/>
          </a:xfrm>
          <a:prstGeom prst="rect">
            <a:avLst/>
          </a:prstGeom>
        </p:spPr>
      </p:pic>
    </p:spTree>
    <p:extLst>
      <p:ext uri="{BB962C8B-B14F-4D97-AF65-F5344CB8AC3E}">
        <p14:creationId xmlns:p14="http://schemas.microsoft.com/office/powerpoint/2010/main" val="325875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FE05-615B-902C-E2B7-845AA99F61E4}"/>
              </a:ext>
            </a:extLst>
          </p:cNvPr>
          <p:cNvSpPr>
            <a:spLocks noGrp="1"/>
          </p:cNvSpPr>
          <p:nvPr>
            <p:ph type="title"/>
          </p:nvPr>
        </p:nvSpPr>
        <p:spPr>
          <a:xfrm>
            <a:off x="954600" y="243348"/>
            <a:ext cx="6045968" cy="884903"/>
          </a:xfrm>
        </p:spPr>
        <p:txBody>
          <a:bodyPr/>
          <a:lstStyle/>
          <a:p>
            <a:r>
              <a:rPr lang="en-US" dirty="0"/>
              <a:t>SAMPLE OUTPUT</a:t>
            </a:r>
            <a:endParaRPr lang="en-IN" dirty="0"/>
          </a:p>
        </p:txBody>
      </p:sp>
      <p:pic>
        <p:nvPicPr>
          <p:cNvPr id="5" name="Picture 4">
            <a:extLst>
              <a:ext uri="{FF2B5EF4-FFF2-40B4-BE49-F238E27FC236}">
                <a16:creationId xmlns:a16="http://schemas.microsoft.com/office/drawing/2014/main" id="{141AD744-4C55-D709-F23A-422EF9CA9294}"/>
              </a:ext>
            </a:extLst>
          </p:cNvPr>
          <p:cNvPicPr>
            <a:picLocks noChangeAspect="1"/>
          </p:cNvPicPr>
          <p:nvPr/>
        </p:nvPicPr>
        <p:blipFill>
          <a:blip r:embed="rId2"/>
          <a:srcRect/>
          <a:stretch/>
        </p:blipFill>
        <p:spPr>
          <a:xfrm>
            <a:off x="1123173" y="1128251"/>
            <a:ext cx="9584156" cy="4741679"/>
          </a:xfrm>
          <a:prstGeom prst="rect">
            <a:avLst/>
          </a:prstGeom>
        </p:spPr>
      </p:pic>
    </p:spTree>
    <p:extLst>
      <p:ext uri="{BB962C8B-B14F-4D97-AF65-F5344CB8AC3E}">
        <p14:creationId xmlns:p14="http://schemas.microsoft.com/office/powerpoint/2010/main" val="313617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C1F0D-9968-0E23-453D-BE6E59E94429}"/>
              </a:ext>
            </a:extLst>
          </p:cNvPr>
          <p:cNvSpPr>
            <a:spLocks noGrp="1"/>
          </p:cNvSpPr>
          <p:nvPr>
            <p:ph idx="1"/>
          </p:nvPr>
        </p:nvSpPr>
        <p:spPr>
          <a:xfrm>
            <a:off x="1371600" y="521110"/>
            <a:ext cx="9601200" cy="5346290"/>
          </a:xfrm>
        </p:spPr>
        <p:txBody>
          <a:bodyPr>
            <a:normAutofit/>
          </a:bodyPr>
          <a:lstStyle/>
          <a:p>
            <a:pPr>
              <a:buFont typeface="Wingdings" panose="05000000000000000000" pitchFamily="2" charset="2"/>
              <a:buChar char="Ø"/>
            </a:pPr>
            <a:r>
              <a:rPr lang="en-US" sz="2800" dirty="0"/>
              <a:t>DASHBOARD</a:t>
            </a:r>
          </a:p>
          <a:p>
            <a:r>
              <a:rPr lang="en-US" sz="2800" dirty="0">
                <a:latin typeface="Franklin Gothic Book (Body)"/>
              </a:rPr>
              <a:t>The user and admin dashboard allows users to manage their personal profiles, keeping track of their fitness activities. </a:t>
            </a:r>
          </a:p>
          <a:p>
            <a:r>
              <a:rPr lang="en-US" sz="2800" dirty="0">
                <a:latin typeface="Franklin Gothic Book (Body)"/>
              </a:rPr>
              <a:t>This personalized space enables users to save their progress, ensuring that they can pick up right where they left off in their fitness journey.</a:t>
            </a:r>
            <a:endParaRPr lang="en-IN" sz="3200" dirty="0">
              <a:latin typeface="Franklin Gothic Book (Body)"/>
            </a:endParaRPr>
          </a:p>
        </p:txBody>
      </p:sp>
    </p:spTree>
    <p:extLst>
      <p:ext uri="{BB962C8B-B14F-4D97-AF65-F5344CB8AC3E}">
        <p14:creationId xmlns:p14="http://schemas.microsoft.com/office/powerpoint/2010/main" val="292289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6800-9D6F-F185-21AD-361F7C391B54}"/>
              </a:ext>
            </a:extLst>
          </p:cNvPr>
          <p:cNvSpPr>
            <a:spLocks noGrp="1"/>
          </p:cNvSpPr>
          <p:nvPr>
            <p:ph type="title"/>
          </p:nvPr>
        </p:nvSpPr>
        <p:spPr>
          <a:xfrm>
            <a:off x="1043090" y="91674"/>
            <a:ext cx="8622019" cy="928423"/>
          </a:xfrm>
        </p:spPr>
        <p:txBody>
          <a:bodyPr/>
          <a:lstStyle/>
          <a:p>
            <a:r>
              <a:rPr lang="en-US" dirty="0"/>
              <a:t>SAMPLE CODE</a:t>
            </a:r>
            <a:endParaRPr lang="en-IN" dirty="0"/>
          </a:p>
        </p:txBody>
      </p:sp>
      <p:pic>
        <p:nvPicPr>
          <p:cNvPr id="4" name="Picture 3">
            <a:extLst>
              <a:ext uri="{FF2B5EF4-FFF2-40B4-BE49-F238E27FC236}">
                <a16:creationId xmlns:a16="http://schemas.microsoft.com/office/drawing/2014/main" id="{F08742DD-AC12-24F2-3C02-57BF15CA1FA6}"/>
              </a:ext>
            </a:extLst>
          </p:cNvPr>
          <p:cNvPicPr>
            <a:picLocks noChangeAspect="1"/>
          </p:cNvPicPr>
          <p:nvPr/>
        </p:nvPicPr>
        <p:blipFill>
          <a:blip r:embed="rId2"/>
          <a:stretch>
            <a:fillRect/>
          </a:stretch>
        </p:blipFill>
        <p:spPr>
          <a:xfrm>
            <a:off x="1861473" y="1203726"/>
            <a:ext cx="8752449" cy="4634177"/>
          </a:xfrm>
          <a:prstGeom prst="rect">
            <a:avLst/>
          </a:prstGeom>
        </p:spPr>
      </p:pic>
    </p:spTree>
    <p:extLst>
      <p:ext uri="{BB962C8B-B14F-4D97-AF65-F5344CB8AC3E}">
        <p14:creationId xmlns:p14="http://schemas.microsoft.com/office/powerpoint/2010/main" val="49211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6800-9D6F-F185-21AD-361F7C391B54}"/>
              </a:ext>
            </a:extLst>
          </p:cNvPr>
          <p:cNvSpPr>
            <a:spLocks noGrp="1"/>
          </p:cNvSpPr>
          <p:nvPr>
            <p:ph type="title"/>
          </p:nvPr>
        </p:nvSpPr>
        <p:spPr>
          <a:xfrm>
            <a:off x="1013593" y="176981"/>
            <a:ext cx="5721503" cy="737419"/>
          </a:xfrm>
        </p:spPr>
        <p:txBody>
          <a:bodyPr/>
          <a:lstStyle/>
          <a:p>
            <a:r>
              <a:rPr lang="en-US" dirty="0"/>
              <a:t>SAMPLE OUTPUT</a:t>
            </a:r>
            <a:endParaRPr lang="en-IN" dirty="0"/>
          </a:p>
        </p:txBody>
      </p:sp>
      <p:pic>
        <p:nvPicPr>
          <p:cNvPr id="4" name="Picture 3">
            <a:extLst>
              <a:ext uri="{FF2B5EF4-FFF2-40B4-BE49-F238E27FC236}">
                <a16:creationId xmlns:a16="http://schemas.microsoft.com/office/drawing/2014/main" id="{06F18908-CB9B-E73C-3A88-0019DBB350E6}"/>
              </a:ext>
            </a:extLst>
          </p:cNvPr>
          <p:cNvPicPr>
            <a:picLocks noChangeAspect="1"/>
          </p:cNvPicPr>
          <p:nvPr/>
        </p:nvPicPr>
        <p:blipFill>
          <a:blip r:embed="rId2"/>
          <a:srcRect/>
          <a:stretch/>
        </p:blipFill>
        <p:spPr>
          <a:xfrm>
            <a:off x="1160584" y="1087475"/>
            <a:ext cx="9870831" cy="4683050"/>
          </a:xfrm>
          <a:prstGeom prst="rect">
            <a:avLst/>
          </a:prstGeom>
        </p:spPr>
      </p:pic>
    </p:spTree>
    <p:extLst>
      <p:ext uri="{BB962C8B-B14F-4D97-AF65-F5344CB8AC3E}">
        <p14:creationId xmlns:p14="http://schemas.microsoft.com/office/powerpoint/2010/main" val="174770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B95D2-3C62-531A-03C0-07C38E8676C5}"/>
              </a:ext>
            </a:extLst>
          </p:cNvPr>
          <p:cNvSpPr>
            <a:spLocks noGrp="1"/>
          </p:cNvSpPr>
          <p:nvPr>
            <p:ph type="ctrTitle"/>
          </p:nvPr>
        </p:nvSpPr>
        <p:spPr>
          <a:xfrm>
            <a:off x="1915385" y="2379887"/>
            <a:ext cx="8361229" cy="2098226"/>
          </a:xfrm>
        </p:spPr>
        <p:txBody>
          <a:bodyPr>
            <a:normAutofit fontScale="90000"/>
          </a:bodyPr>
          <a:lstStyle/>
          <a:p>
            <a:r>
              <a:rPr lang="en-US" sz="4800" dirty="0"/>
              <a:t>Implementing Backend REST API with Spring Boot, MySQL, and Postman</a:t>
            </a:r>
            <a:endParaRPr lang="en-IN" sz="4800" dirty="0"/>
          </a:p>
        </p:txBody>
      </p:sp>
    </p:spTree>
    <p:extLst>
      <p:ext uri="{BB962C8B-B14F-4D97-AF65-F5344CB8AC3E}">
        <p14:creationId xmlns:p14="http://schemas.microsoft.com/office/powerpoint/2010/main" val="4185101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482D-2F4E-0A82-FDD3-300AD70B23A7}"/>
              </a:ext>
            </a:extLst>
          </p:cNvPr>
          <p:cNvSpPr>
            <a:spLocks noGrp="1"/>
          </p:cNvSpPr>
          <p:nvPr>
            <p:ph type="title"/>
          </p:nvPr>
        </p:nvSpPr>
        <p:spPr>
          <a:xfrm>
            <a:off x="1141413" y="609600"/>
            <a:ext cx="9349606" cy="1415845"/>
          </a:xfrm>
        </p:spPr>
        <p:txBody>
          <a:bodyPr/>
          <a:lstStyle/>
          <a:p>
            <a:r>
              <a:rPr lang="en-US" dirty="0"/>
              <a:t>What is a REST API?</a:t>
            </a:r>
            <a:endParaRPr lang="en-IN" dirty="0"/>
          </a:p>
        </p:txBody>
      </p:sp>
      <p:sp>
        <p:nvSpPr>
          <p:cNvPr id="3" name="Content Placeholder 2">
            <a:extLst>
              <a:ext uri="{FF2B5EF4-FFF2-40B4-BE49-F238E27FC236}">
                <a16:creationId xmlns:a16="http://schemas.microsoft.com/office/drawing/2014/main" id="{B0B059B3-47E5-90FA-1045-2FDB38DB90E0}"/>
              </a:ext>
            </a:extLst>
          </p:cNvPr>
          <p:cNvSpPr>
            <a:spLocks noGrp="1"/>
          </p:cNvSpPr>
          <p:nvPr>
            <p:ph idx="1"/>
          </p:nvPr>
        </p:nvSpPr>
        <p:spPr>
          <a:xfrm>
            <a:off x="953729" y="1897626"/>
            <a:ext cx="10019071" cy="3391826"/>
          </a:xfrm>
        </p:spPr>
        <p:txBody>
          <a:bodyPr>
            <a:normAutofit/>
          </a:bodyPr>
          <a:lstStyle/>
          <a:p>
            <a:r>
              <a:rPr lang="en-US" sz="2400" b="1" dirty="0"/>
              <a:t>Definition</a:t>
            </a:r>
            <a:r>
              <a:rPr lang="en-US" sz="2400" dirty="0"/>
              <a:t>: A REST (Representational State Transfer) API is a set of rules that allows for interaction with web services. REST uses standard HTTP methods like GET, POST, PUT, and DELETE for operations.</a:t>
            </a:r>
          </a:p>
          <a:p>
            <a:r>
              <a:rPr lang="en-US" sz="2400" dirty="0"/>
              <a:t>REST APIs are widely used in web applications to enable communication between the client (frontend) and the server (backend).</a:t>
            </a:r>
            <a:endParaRPr lang="en-IN" sz="2400" dirty="0"/>
          </a:p>
        </p:txBody>
      </p:sp>
    </p:spTree>
    <p:extLst>
      <p:ext uri="{BB962C8B-B14F-4D97-AF65-F5344CB8AC3E}">
        <p14:creationId xmlns:p14="http://schemas.microsoft.com/office/powerpoint/2010/main" val="177979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283A-51AC-A7C9-6342-60C0F14A70A5}"/>
              </a:ext>
            </a:extLst>
          </p:cNvPr>
          <p:cNvSpPr>
            <a:spLocks noGrp="1"/>
          </p:cNvSpPr>
          <p:nvPr>
            <p:ph type="title"/>
          </p:nvPr>
        </p:nvSpPr>
        <p:spPr>
          <a:xfrm>
            <a:off x="1324179" y="816077"/>
            <a:ext cx="9723232" cy="1189703"/>
          </a:xfrm>
        </p:spPr>
        <p:txBody>
          <a:bodyPr>
            <a:normAutofit fontScale="90000"/>
          </a:bodyPr>
          <a:lstStyle/>
          <a:p>
            <a:r>
              <a:rPr lang="en-IN" sz="6000" dirty="0"/>
              <a:t>Tools and Technologies :</a:t>
            </a:r>
          </a:p>
        </p:txBody>
      </p:sp>
      <p:sp>
        <p:nvSpPr>
          <p:cNvPr id="3" name="Content Placeholder 2">
            <a:extLst>
              <a:ext uri="{FF2B5EF4-FFF2-40B4-BE49-F238E27FC236}">
                <a16:creationId xmlns:a16="http://schemas.microsoft.com/office/drawing/2014/main" id="{665F8363-058C-83DE-6E26-092FFEB5D4FF}"/>
              </a:ext>
            </a:extLst>
          </p:cNvPr>
          <p:cNvSpPr>
            <a:spLocks noGrp="1"/>
          </p:cNvSpPr>
          <p:nvPr>
            <p:ph idx="1"/>
          </p:nvPr>
        </p:nvSpPr>
        <p:spPr>
          <a:xfrm>
            <a:off x="1232796" y="1866899"/>
            <a:ext cx="9905998" cy="3124201"/>
          </a:xfrm>
        </p:spPr>
        <p:txBody>
          <a:bodyPr/>
          <a:lstStyle/>
          <a:p>
            <a:r>
              <a:rPr lang="en-US" b="1" dirty="0"/>
              <a:t>Spring Boot</a:t>
            </a:r>
            <a:r>
              <a:rPr lang="en-US" dirty="0"/>
              <a:t>: - Simplifies the bootstrapping and development of new Spring applications. - Provides a range of non-functional features common to large classes of projects (such as embedded servers). </a:t>
            </a:r>
          </a:p>
          <a:p>
            <a:r>
              <a:rPr lang="en-US" b="1" dirty="0"/>
              <a:t>MySQL:</a:t>
            </a:r>
            <a:r>
              <a:rPr lang="en-US" dirty="0"/>
              <a:t> - A popular relational database management system. - Used to store and manage application data.</a:t>
            </a:r>
          </a:p>
          <a:p>
            <a:r>
              <a:rPr lang="en-US" b="1" dirty="0"/>
              <a:t> Postman</a:t>
            </a:r>
            <a:r>
              <a:rPr lang="en-US" dirty="0"/>
              <a:t>: - An API testing tool. - Used to send requests and view responses from the API.</a:t>
            </a:r>
            <a:endParaRPr lang="en-IN" dirty="0"/>
          </a:p>
        </p:txBody>
      </p:sp>
    </p:spTree>
    <p:extLst>
      <p:ext uri="{BB962C8B-B14F-4D97-AF65-F5344CB8AC3E}">
        <p14:creationId xmlns:p14="http://schemas.microsoft.com/office/powerpoint/2010/main" val="245490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0131-BAD9-7A62-6931-5D5FC8ECA093}"/>
              </a:ext>
            </a:extLst>
          </p:cNvPr>
          <p:cNvSpPr>
            <a:spLocks noGrp="1"/>
          </p:cNvSpPr>
          <p:nvPr>
            <p:ph type="title"/>
          </p:nvPr>
        </p:nvSpPr>
        <p:spPr>
          <a:xfrm>
            <a:off x="1371601" y="198706"/>
            <a:ext cx="9601200" cy="974188"/>
          </a:xfrm>
        </p:spPr>
        <p:txBody>
          <a:bodyPr/>
          <a:lstStyle/>
          <a:p>
            <a:r>
              <a:rPr lang="en-IN" dirty="0"/>
              <a:t>Architecture</a:t>
            </a:r>
          </a:p>
        </p:txBody>
      </p:sp>
      <p:pic>
        <p:nvPicPr>
          <p:cNvPr id="4" name="Picture 3">
            <a:extLst>
              <a:ext uri="{FF2B5EF4-FFF2-40B4-BE49-F238E27FC236}">
                <a16:creationId xmlns:a16="http://schemas.microsoft.com/office/drawing/2014/main" id="{2A776083-655A-42F6-C1CA-24CA78DC9B20}"/>
              </a:ext>
            </a:extLst>
          </p:cNvPr>
          <p:cNvPicPr>
            <a:picLocks noChangeAspect="1"/>
          </p:cNvPicPr>
          <p:nvPr/>
        </p:nvPicPr>
        <p:blipFill>
          <a:blip r:embed="rId2"/>
          <a:stretch>
            <a:fillRect/>
          </a:stretch>
        </p:blipFill>
        <p:spPr>
          <a:xfrm>
            <a:off x="1868130" y="1303010"/>
            <a:ext cx="8681883" cy="4823352"/>
          </a:xfrm>
          <a:prstGeom prst="rect">
            <a:avLst/>
          </a:prstGeom>
        </p:spPr>
      </p:pic>
    </p:spTree>
    <p:extLst>
      <p:ext uri="{BB962C8B-B14F-4D97-AF65-F5344CB8AC3E}">
        <p14:creationId xmlns:p14="http://schemas.microsoft.com/office/powerpoint/2010/main" val="13602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4CB7-06F7-6246-6498-F30F3B81651E}"/>
              </a:ext>
            </a:extLst>
          </p:cNvPr>
          <p:cNvSpPr>
            <a:spLocks noGrp="1"/>
          </p:cNvSpPr>
          <p:nvPr>
            <p:ph type="title"/>
          </p:nvPr>
        </p:nvSpPr>
        <p:spPr>
          <a:xfrm>
            <a:off x="1371600" y="685800"/>
            <a:ext cx="9601200" cy="988255"/>
          </a:xfrm>
        </p:spPr>
        <p:txBody>
          <a:bodyPr>
            <a:normAutofit fontScale="90000"/>
          </a:bodyPr>
          <a:lstStyle/>
          <a:p>
            <a:r>
              <a:rPr lang="en-US" sz="6600" dirty="0"/>
              <a:t>Implementation</a:t>
            </a:r>
            <a:endParaRPr lang="en-IN" sz="6600" dirty="0"/>
          </a:p>
        </p:txBody>
      </p:sp>
      <p:sp>
        <p:nvSpPr>
          <p:cNvPr id="4" name="Rectangle 1">
            <a:extLst>
              <a:ext uri="{FF2B5EF4-FFF2-40B4-BE49-F238E27FC236}">
                <a16:creationId xmlns:a16="http://schemas.microsoft.com/office/drawing/2014/main" id="{FC724CC1-197D-BC47-BB6D-D44652BC5F76}"/>
              </a:ext>
            </a:extLst>
          </p:cNvPr>
          <p:cNvSpPr>
            <a:spLocks noGrp="1" noChangeArrowheads="1"/>
          </p:cNvSpPr>
          <p:nvPr>
            <p:ph idx="1"/>
          </p:nvPr>
        </p:nvSpPr>
        <p:spPr bwMode="auto">
          <a:xfrm>
            <a:off x="1492347" y="2143246"/>
            <a:ext cx="920730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Spring Boot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Project setup with Spring Initializer.</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Creating REST controllers.</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Dependency Injection.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MySQL</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Setting up the database.</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Configuring database connection in Spring Boot.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Postman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Creating requests to test endpoints.</a:t>
            </a:r>
          </a:p>
          <a:p>
            <a:pPr marL="530352" lvl="1"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Analyzing responses.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5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A03C-638C-344E-9ACF-B50B512C706D}"/>
              </a:ext>
            </a:extLst>
          </p:cNvPr>
          <p:cNvSpPr>
            <a:spLocks noGrp="1"/>
          </p:cNvSpPr>
          <p:nvPr>
            <p:ph type="title"/>
          </p:nvPr>
        </p:nvSpPr>
        <p:spPr>
          <a:xfrm>
            <a:off x="1043090" y="114300"/>
            <a:ext cx="9905998" cy="1905000"/>
          </a:xfrm>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F36A4E3C-7A7F-B35E-5840-A12C39F3B58A}"/>
              </a:ext>
            </a:extLst>
          </p:cNvPr>
          <p:cNvSpPr>
            <a:spLocks noGrp="1"/>
          </p:cNvSpPr>
          <p:nvPr>
            <p:ph idx="1"/>
          </p:nvPr>
        </p:nvSpPr>
        <p:spPr>
          <a:xfrm>
            <a:off x="1043090" y="2096728"/>
            <a:ext cx="9905998" cy="3124201"/>
          </a:xfrm>
        </p:spPr>
        <p:txBody>
          <a:bodyPr>
            <a:noAutofit/>
          </a:bodyPr>
          <a:lstStyle/>
          <a:p>
            <a:pPr algn="l"/>
            <a:r>
              <a:rPr lang="en-US" sz="1600" b="0" i="0" u="none" strike="noStrike" baseline="0" dirty="0">
                <a:latin typeface="TimesNewRomanPSMT"/>
              </a:rPr>
              <a:t>In today's digital age, fitness enthusiasts of all levels are increasingly turning to electronic devices to track their workouts and monitor their progress. This trend necessitates the adaptation of fitness resources to digital formats. Our project aims to meet this need by developing a comprehensive gym tracking application that not only replicates the depth and effectiveness of traditional gym sessions but also incorporates interactive elements to enhance the fitness experience.</a:t>
            </a:r>
          </a:p>
          <a:p>
            <a:pPr algn="l"/>
            <a:r>
              <a:rPr lang="en-US" sz="1600" b="0" i="0" u="none" strike="noStrike" baseline="0" dirty="0">
                <a:latin typeface="TimesNewRomanPSMT"/>
              </a:rPr>
              <a:t>The development of this gym tracking application involves several critical stages, including requirement analysis, design, implementation, and testing. Each stage is essential in ensuring that the final product is both user-friendly and effective in helping users achieve their fitness goals.</a:t>
            </a:r>
          </a:p>
          <a:p>
            <a:pPr algn="l"/>
            <a:r>
              <a:rPr lang="en-US" sz="1600" b="0" i="0" u="none" strike="noStrike" baseline="0" dirty="0">
                <a:latin typeface="TimesNewRomanPSMT"/>
              </a:rPr>
              <a:t>Our goal is to create an application that is intuitive for users of all fitness levels, yet robust and scalable enough to accommodate a wide range of workout plans and interactive features we plan to include. </a:t>
            </a:r>
          </a:p>
          <a:p>
            <a:pPr algn="l"/>
            <a:r>
              <a:rPr lang="en-US" sz="1600" b="0" i="0" u="none" strike="noStrike" baseline="0" dirty="0">
                <a:latin typeface="TimesNewRomanPSMT"/>
              </a:rPr>
              <a:t>This project seeks to provide a dynamic and engaging fitness environment, making quality training and progress tracking accessible to all in the digital era.</a:t>
            </a:r>
            <a:endParaRPr lang="en-IN" sz="1600" dirty="0"/>
          </a:p>
        </p:txBody>
      </p:sp>
      <p:sp>
        <p:nvSpPr>
          <p:cNvPr id="4" name="Rectangle 1">
            <a:extLst>
              <a:ext uri="{FF2B5EF4-FFF2-40B4-BE49-F238E27FC236}">
                <a16:creationId xmlns:a16="http://schemas.microsoft.com/office/drawing/2014/main" id="{5AA35092-CA53-6088-FC78-6EAC369408CC}"/>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915715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5043-DD88-612E-B199-405B60FC2753}"/>
              </a:ext>
            </a:extLst>
          </p:cNvPr>
          <p:cNvSpPr>
            <a:spLocks noGrp="1"/>
          </p:cNvSpPr>
          <p:nvPr>
            <p:ph type="title"/>
          </p:nvPr>
        </p:nvSpPr>
        <p:spPr>
          <a:xfrm>
            <a:off x="1229031" y="668593"/>
            <a:ext cx="5692877" cy="653845"/>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CC6258BF-C88D-6274-10D4-E4C421335D44}"/>
              </a:ext>
            </a:extLst>
          </p:cNvPr>
          <p:cNvSpPr>
            <a:spLocks noGrp="1"/>
          </p:cNvSpPr>
          <p:nvPr>
            <p:ph idx="1"/>
          </p:nvPr>
        </p:nvSpPr>
        <p:spPr>
          <a:xfrm>
            <a:off x="1143001" y="1968909"/>
            <a:ext cx="9905998" cy="3124201"/>
          </a:xfrm>
        </p:spPr>
        <p:txBody>
          <a:bodyPr>
            <a:noAutofit/>
          </a:bodyPr>
          <a:lstStyle/>
          <a:p>
            <a:r>
              <a:rPr lang="en-US" dirty="0"/>
              <a:t>Overall, the Gym and Fitness Tracking project serves as a testament to the capabilities of React in building scalable, secure, and feature-rich web applications. </a:t>
            </a:r>
          </a:p>
          <a:p>
            <a:pPr algn="l"/>
            <a:r>
              <a:rPr lang="en-US" b="0" i="0" u="none" strike="noStrike" baseline="0" dirty="0">
                <a:latin typeface="TimesNewRomanPSMT"/>
              </a:rPr>
              <a:t>the development of an online platform dedicated to gym tracking offers a transformative solution to the increasing demand for accessible, efficient, and personalized fitness management in today's health-conscious society.</a:t>
            </a:r>
          </a:p>
          <a:p>
            <a:pPr algn="l"/>
            <a:r>
              <a:rPr lang="en-IN" b="0" i="0" u="none" strike="noStrike" baseline="0" dirty="0">
                <a:latin typeface="TimesNewRomanPSMT"/>
              </a:rPr>
              <a:t>By utilizing </a:t>
            </a:r>
            <a:r>
              <a:rPr lang="en-US" b="0" i="0" u="none" strike="noStrike" baseline="0" dirty="0">
                <a:latin typeface="TimesNewRomanPSMT"/>
              </a:rPr>
              <a:t>technology to streamline workout planning, enhance motivation, and provide personalized insights, it promises to usher in a new era of effortless and enjoyable fitness management. This ensures that every workout is a resounding success and a vital step towards achieving optimal health and well-being.</a:t>
            </a:r>
            <a:endParaRPr lang="en-IN" dirty="0"/>
          </a:p>
        </p:txBody>
      </p:sp>
    </p:spTree>
    <p:extLst>
      <p:ext uri="{BB962C8B-B14F-4D97-AF65-F5344CB8AC3E}">
        <p14:creationId xmlns:p14="http://schemas.microsoft.com/office/powerpoint/2010/main" val="35121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49BC-587C-EF45-B16D-0167E8931852}"/>
              </a:ext>
            </a:extLst>
          </p:cNvPr>
          <p:cNvSpPr>
            <a:spLocks noGrp="1"/>
          </p:cNvSpPr>
          <p:nvPr>
            <p:ph type="title"/>
          </p:nvPr>
        </p:nvSpPr>
        <p:spPr/>
        <p:txBody>
          <a:bodyPr/>
          <a:lstStyle/>
          <a:p>
            <a:r>
              <a:rPr lang="en-US" dirty="0"/>
              <a:t>COMPONENTS</a:t>
            </a:r>
            <a:endParaRPr lang="en-IN" dirty="0"/>
          </a:p>
        </p:txBody>
      </p:sp>
      <p:sp>
        <p:nvSpPr>
          <p:cNvPr id="3" name="Content Placeholder 2">
            <a:extLst>
              <a:ext uri="{FF2B5EF4-FFF2-40B4-BE49-F238E27FC236}">
                <a16:creationId xmlns:a16="http://schemas.microsoft.com/office/drawing/2014/main" id="{4C27813F-135C-A697-A637-0157DA67230A}"/>
              </a:ext>
            </a:extLst>
          </p:cNvPr>
          <p:cNvSpPr>
            <a:spLocks noGrp="1"/>
          </p:cNvSpPr>
          <p:nvPr>
            <p:ph idx="1"/>
          </p:nvPr>
        </p:nvSpPr>
        <p:spPr/>
        <p:txBody>
          <a:bodyPr>
            <a:normAutofit fontScale="92500"/>
          </a:bodyPr>
          <a:lstStyle/>
          <a:p>
            <a:pPr>
              <a:buFont typeface="Wingdings" panose="05000000000000000000" pitchFamily="2" charset="2"/>
              <a:buChar char="Ø"/>
            </a:pPr>
            <a:r>
              <a:rPr lang="en-US" sz="3200" dirty="0">
                <a:solidFill>
                  <a:schemeClr val="tx1">
                    <a:lumMod val="95000"/>
                    <a:lumOff val="5000"/>
                  </a:schemeClr>
                </a:solidFill>
              </a:rPr>
              <a:t>HOME PAGE</a:t>
            </a:r>
          </a:p>
          <a:p>
            <a:r>
              <a:rPr lang="en-US" sz="2400" dirty="0"/>
              <a:t>The gym and fitness home page is designed to create an engaging and user-friendly experience.</a:t>
            </a:r>
            <a:endParaRPr lang="en-IN" sz="2400" dirty="0"/>
          </a:p>
          <a:p>
            <a:r>
              <a:rPr lang="en-US" sz="2400" dirty="0"/>
              <a:t>With its interactive user interface, gym enthusiasts can find it easy to track their progress.</a:t>
            </a:r>
            <a:endParaRPr lang="en-IN" sz="2400" dirty="0"/>
          </a:p>
          <a:p>
            <a:r>
              <a:rPr lang="en-US" sz="2400" dirty="0"/>
              <a:t>This design not only enhances the user experience but also encourages gym sharks to return to the website more often to track their progress.</a:t>
            </a:r>
            <a:endParaRPr lang="en-IN" sz="2400" dirty="0"/>
          </a:p>
        </p:txBody>
      </p:sp>
    </p:spTree>
    <p:extLst>
      <p:ext uri="{BB962C8B-B14F-4D97-AF65-F5344CB8AC3E}">
        <p14:creationId xmlns:p14="http://schemas.microsoft.com/office/powerpoint/2010/main" val="399490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E6B7-DA41-3254-DA0E-2F77F9226BA9}"/>
              </a:ext>
            </a:extLst>
          </p:cNvPr>
          <p:cNvSpPr>
            <a:spLocks noGrp="1"/>
          </p:cNvSpPr>
          <p:nvPr>
            <p:ph type="title"/>
          </p:nvPr>
        </p:nvSpPr>
        <p:spPr>
          <a:xfrm>
            <a:off x="1180742" y="285135"/>
            <a:ext cx="6832548" cy="806245"/>
          </a:xfrm>
        </p:spPr>
        <p:txBody>
          <a:bodyPr/>
          <a:lstStyle/>
          <a:p>
            <a:r>
              <a:rPr lang="en-US" dirty="0"/>
              <a:t>SAMPLE CODE</a:t>
            </a:r>
            <a:endParaRPr lang="en-IN" dirty="0"/>
          </a:p>
        </p:txBody>
      </p:sp>
      <p:pic>
        <p:nvPicPr>
          <p:cNvPr id="4" name="Picture 3">
            <a:extLst>
              <a:ext uri="{FF2B5EF4-FFF2-40B4-BE49-F238E27FC236}">
                <a16:creationId xmlns:a16="http://schemas.microsoft.com/office/drawing/2014/main" id="{11032F86-B3D1-8D0C-7AA4-41EF8C05AF3D}"/>
              </a:ext>
            </a:extLst>
          </p:cNvPr>
          <p:cNvPicPr>
            <a:picLocks noChangeAspect="1"/>
          </p:cNvPicPr>
          <p:nvPr/>
        </p:nvPicPr>
        <p:blipFill>
          <a:blip r:embed="rId2"/>
          <a:srcRect/>
          <a:stretch/>
        </p:blipFill>
        <p:spPr>
          <a:xfrm>
            <a:off x="1916291" y="1191654"/>
            <a:ext cx="8359417" cy="4867984"/>
          </a:xfrm>
          <a:prstGeom prst="rect">
            <a:avLst/>
          </a:prstGeom>
        </p:spPr>
      </p:pic>
    </p:spTree>
    <p:extLst>
      <p:ext uri="{BB962C8B-B14F-4D97-AF65-F5344CB8AC3E}">
        <p14:creationId xmlns:p14="http://schemas.microsoft.com/office/powerpoint/2010/main" val="20763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8E6B7-DA41-3254-DA0E-2F77F9226BA9}"/>
              </a:ext>
            </a:extLst>
          </p:cNvPr>
          <p:cNvSpPr>
            <a:spLocks noGrp="1"/>
          </p:cNvSpPr>
          <p:nvPr>
            <p:ph type="title"/>
          </p:nvPr>
        </p:nvSpPr>
        <p:spPr>
          <a:xfrm>
            <a:off x="1042221" y="88490"/>
            <a:ext cx="3873908" cy="786581"/>
          </a:xfrm>
        </p:spPr>
        <p:txBody>
          <a:bodyPr/>
          <a:lstStyle/>
          <a:p>
            <a:r>
              <a:rPr lang="en-US" dirty="0"/>
              <a:t>SAMPLE OUTPUT</a:t>
            </a:r>
            <a:endParaRPr lang="en-IN" dirty="0"/>
          </a:p>
        </p:txBody>
      </p:sp>
      <p:pic>
        <p:nvPicPr>
          <p:cNvPr id="5" name="Picture 4">
            <a:extLst>
              <a:ext uri="{FF2B5EF4-FFF2-40B4-BE49-F238E27FC236}">
                <a16:creationId xmlns:a16="http://schemas.microsoft.com/office/drawing/2014/main" id="{17A20DB7-0F01-5BB4-2AFF-0571CA3667FE}"/>
              </a:ext>
            </a:extLst>
          </p:cNvPr>
          <p:cNvPicPr>
            <a:picLocks noChangeAspect="1"/>
          </p:cNvPicPr>
          <p:nvPr/>
        </p:nvPicPr>
        <p:blipFill>
          <a:blip r:embed="rId2"/>
          <a:srcRect/>
          <a:stretch/>
        </p:blipFill>
        <p:spPr>
          <a:xfrm>
            <a:off x="1371600" y="1136131"/>
            <a:ext cx="9448800" cy="4585738"/>
          </a:xfrm>
          <a:prstGeom prst="rect">
            <a:avLst/>
          </a:prstGeom>
        </p:spPr>
      </p:pic>
    </p:spTree>
    <p:extLst>
      <p:ext uri="{BB962C8B-B14F-4D97-AF65-F5344CB8AC3E}">
        <p14:creationId xmlns:p14="http://schemas.microsoft.com/office/powerpoint/2010/main" val="877018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E2C7A-FC44-40A5-2E75-EE64D4D95425}"/>
              </a:ext>
            </a:extLst>
          </p:cNvPr>
          <p:cNvSpPr>
            <a:spLocks noGrp="1"/>
          </p:cNvSpPr>
          <p:nvPr>
            <p:ph idx="1"/>
          </p:nvPr>
        </p:nvSpPr>
        <p:spPr>
          <a:xfrm>
            <a:off x="1371600" y="786581"/>
            <a:ext cx="9601200" cy="5083277"/>
          </a:xfrm>
        </p:spPr>
        <p:txBody>
          <a:bodyPr>
            <a:normAutofit/>
          </a:bodyPr>
          <a:lstStyle/>
          <a:p>
            <a:pPr>
              <a:buFont typeface="Wingdings" panose="05000000000000000000" pitchFamily="2" charset="2"/>
              <a:buChar char="Ø"/>
            </a:pPr>
            <a:r>
              <a:rPr lang="en-US" sz="3200" dirty="0"/>
              <a:t>SIGNIN PAGE</a:t>
            </a:r>
          </a:p>
          <a:p>
            <a:pPr marL="0" indent="0">
              <a:buNone/>
            </a:pPr>
            <a:endParaRPr lang="en-US" sz="3200" dirty="0"/>
          </a:p>
          <a:p>
            <a:pPr>
              <a:buFont typeface="Wingdings" panose="05000000000000000000" pitchFamily="2" charset="2"/>
              <a:buChar char="§"/>
            </a:pPr>
            <a:r>
              <a:rPr lang="en-US" sz="2400" dirty="0"/>
              <a:t>The </a:t>
            </a:r>
            <a:r>
              <a:rPr lang="en-US" sz="2400" dirty="0" err="1"/>
              <a:t>signin</a:t>
            </a:r>
            <a:r>
              <a:rPr lang="en-US" sz="2400" dirty="0"/>
              <a:t> page not only ensures secure access but also enhances user experience by maintaining the engaging and user-friendly design seen throughout the gym website.</a:t>
            </a:r>
          </a:p>
          <a:p>
            <a:pPr>
              <a:buFont typeface="Wingdings" panose="05000000000000000000" pitchFamily="2" charset="2"/>
              <a:buChar char="§"/>
            </a:pPr>
            <a:r>
              <a:rPr lang="en-US" sz="2400" dirty="0"/>
              <a:t>It serves as a bridge to the personalized and comprehensive experience that awaits on the home page.</a:t>
            </a:r>
            <a:endParaRPr lang="en-IN" sz="2800" dirty="0"/>
          </a:p>
          <a:p>
            <a:pPr>
              <a:buFont typeface="Wingdings" panose="05000000000000000000" pitchFamily="2" charset="2"/>
              <a:buChar char="§"/>
            </a:pPr>
            <a:r>
              <a:rPr lang="en-US" sz="2400" dirty="0"/>
              <a:t>The </a:t>
            </a:r>
            <a:r>
              <a:rPr lang="en-US" sz="2400" dirty="0" err="1"/>
              <a:t>signin</a:t>
            </a:r>
            <a:r>
              <a:rPr lang="en-US" sz="2400" dirty="0"/>
              <a:t> page is a crucial gateway for returning users to access their personalized fitness tracking experience.</a:t>
            </a:r>
            <a:endParaRPr lang="en-IN" sz="2800" dirty="0"/>
          </a:p>
          <a:p>
            <a:pPr marL="0" indent="0">
              <a:buNone/>
            </a:pPr>
            <a:endParaRPr lang="en-IN" sz="2400" dirty="0"/>
          </a:p>
        </p:txBody>
      </p:sp>
    </p:spTree>
    <p:extLst>
      <p:ext uri="{BB962C8B-B14F-4D97-AF65-F5344CB8AC3E}">
        <p14:creationId xmlns:p14="http://schemas.microsoft.com/office/powerpoint/2010/main" val="14061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AA48-07BB-7F4D-7A04-F14860B5EB54}"/>
              </a:ext>
            </a:extLst>
          </p:cNvPr>
          <p:cNvSpPr>
            <a:spLocks noGrp="1"/>
          </p:cNvSpPr>
          <p:nvPr>
            <p:ph type="title"/>
          </p:nvPr>
        </p:nvSpPr>
        <p:spPr>
          <a:xfrm>
            <a:off x="1131581" y="200662"/>
            <a:ext cx="7668290" cy="491613"/>
          </a:xfrm>
        </p:spPr>
        <p:txBody>
          <a:bodyPr>
            <a:normAutofit fontScale="90000"/>
          </a:bodyPr>
          <a:lstStyle/>
          <a:p>
            <a:r>
              <a:rPr lang="en-US" dirty="0"/>
              <a:t>SAMPLE CODE</a:t>
            </a:r>
            <a:endParaRPr lang="en-IN" dirty="0"/>
          </a:p>
        </p:txBody>
      </p:sp>
      <p:pic>
        <p:nvPicPr>
          <p:cNvPr id="4" name="Picture 3">
            <a:extLst>
              <a:ext uri="{FF2B5EF4-FFF2-40B4-BE49-F238E27FC236}">
                <a16:creationId xmlns:a16="http://schemas.microsoft.com/office/drawing/2014/main" id="{7AED31C3-D1AD-34D2-14C9-DAD06338B383}"/>
              </a:ext>
            </a:extLst>
          </p:cNvPr>
          <p:cNvPicPr>
            <a:picLocks noChangeAspect="1"/>
          </p:cNvPicPr>
          <p:nvPr/>
        </p:nvPicPr>
        <p:blipFill>
          <a:blip r:embed="rId2"/>
          <a:srcRect/>
          <a:stretch/>
        </p:blipFill>
        <p:spPr>
          <a:xfrm>
            <a:off x="3008673" y="835742"/>
            <a:ext cx="5381248" cy="5575789"/>
          </a:xfrm>
          <a:prstGeom prst="rect">
            <a:avLst/>
          </a:prstGeom>
        </p:spPr>
      </p:pic>
    </p:spTree>
    <p:extLst>
      <p:ext uri="{BB962C8B-B14F-4D97-AF65-F5344CB8AC3E}">
        <p14:creationId xmlns:p14="http://schemas.microsoft.com/office/powerpoint/2010/main" val="77382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AA48-07BB-7F4D-7A04-F14860B5EB54}"/>
              </a:ext>
            </a:extLst>
          </p:cNvPr>
          <p:cNvSpPr>
            <a:spLocks noGrp="1"/>
          </p:cNvSpPr>
          <p:nvPr>
            <p:ph type="title"/>
          </p:nvPr>
        </p:nvSpPr>
        <p:spPr>
          <a:xfrm>
            <a:off x="1023426" y="164690"/>
            <a:ext cx="6842381" cy="786581"/>
          </a:xfrm>
        </p:spPr>
        <p:txBody>
          <a:bodyPr/>
          <a:lstStyle/>
          <a:p>
            <a:r>
              <a:rPr lang="en-US" dirty="0"/>
              <a:t>SAMPLE OUTPUT</a:t>
            </a:r>
            <a:endParaRPr lang="en-IN" dirty="0"/>
          </a:p>
        </p:txBody>
      </p:sp>
      <p:pic>
        <p:nvPicPr>
          <p:cNvPr id="5" name="Picture 4">
            <a:extLst>
              <a:ext uri="{FF2B5EF4-FFF2-40B4-BE49-F238E27FC236}">
                <a16:creationId xmlns:a16="http://schemas.microsoft.com/office/drawing/2014/main" id="{313BEC14-0AFC-99B6-D01A-70BF6CE00074}"/>
              </a:ext>
            </a:extLst>
          </p:cNvPr>
          <p:cNvPicPr>
            <a:picLocks noChangeAspect="1"/>
          </p:cNvPicPr>
          <p:nvPr/>
        </p:nvPicPr>
        <p:blipFill>
          <a:blip r:embed="rId2"/>
          <a:srcRect/>
          <a:stretch/>
        </p:blipFill>
        <p:spPr>
          <a:xfrm>
            <a:off x="1697502" y="1099213"/>
            <a:ext cx="8948168" cy="4406852"/>
          </a:xfrm>
          <a:prstGeom prst="rect">
            <a:avLst/>
          </a:prstGeom>
        </p:spPr>
      </p:pic>
    </p:spTree>
    <p:extLst>
      <p:ext uri="{BB962C8B-B14F-4D97-AF65-F5344CB8AC3E}">
        <p14:creationId xmlns:p14="http://schemas.microsoft.com/office/powerpoint/2010/main" val="397520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C1F0D-9968-0E23-453D-BE6E59E94429}"/>
              </a:ext>
            </a:extLst>
          </p:cNvPr>
          <p:cNvSpPr>
            <a:spLocks noGrp="1"/>
          </p:cNvSpPr>
          <p:nvPr>
            <p:ph idx="1"/>
          </p:nvPr>
        </p:nvSpPr>
        <p:spPr>
          <a:xfrm>
            <a:off x="1371600" y="825910"/>
            <a:ext cx="9601200" cy="5346290"/>
          </a:xfrm>
        </p:spPr>
        <p:txBody>
          <a:bodyPr>
            <a:normAutofit/>
          </a:bodyPr>
          <a:lstStyle/>
          <a:p>
            <a:pPr>
              <a:buFont typeface="Wingdings" panose="05000000000000000000" pitchFamily="2" charset="2"/>
              <a:buChar char="Ø"/>
            </a:pPr>
            <a:r>
              <a:rPr lang="en-US" sz="2800" dirty="0"/>
              <a:t>REGISTER PAGE</a:t>
            </a:r>
          </a:p>
          <a:p>
            <a:r>
              <a:rPr lang="en-US" sz="2400" dirty="0"/>
              <a:t>This content emphasizes the benefits and features of registering on Gym and Fitness tracking application, encouraging users to join the community and enhance their fitness experience.</a:t>
            </a:r>
          </a:p>
          <a:p>
            <a:r>
              <a:rPr lang="en-US" sz="2400" dirty="0"/>
              <a:t>This content emphasizes the benefits and features of registering on the gym app, encouraging users to join the community and enhance their gym experience.</a:t>
            </a:r>
          </a:p>
          <a:p>
            <a:r>
              <a:rPr lang="en-US" sz="2400" dirty="0"/>
              <a:t>Users can create accounts and build profiles to manage their personal information, view order history, and save their preferences.</a:t>
            </a:r>
          </a:p>
          <a:p>
            <a:pPr marL="0" indent="0">
              <a:buNone/>
            </a:pPr>
            <a:endParaRPr lang="en-IN" sz="2800" dirty="0"/>
          </a:p>
          <a:p>
            <a:endParaRPr lang="en-IN" sz="2400" dirty="0"/>
          </a:p>
        </p:txBody>
      </p:sp>
    </p:spTree>
    <p:extLst>
      <p:ext uri="{BB962C8B-B14F-4D97-AF65-F5344CB8AC3E}">
        <p14:creationId xmlns:p14="http://schemas.microsoft.com/office/powerpoint/2010/main" val="1639280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232</TotalTime>
  <Words>789</Words>
  <Application>Microsoft Office PowerPoint</Application>
  <PresentationFormat>Widescreen</PresentationFormat>
  <Paragraphs>60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Century Gothic</vt:lpstr>
      <vt:lpstr>Franklin Gothic Book (Body)</vt:lpstr>
      <vt:lpstr>TimesNewRomanPS-BoldMT</vt:lpstr>
      <vt:lpstr>TimesNewRomanPSMT</vt:lpstr>
      <vt:lpstr>Wingdings</vt:lpstr>
      <vt:lpstr>Mesh</vt:lpstr>
      <vt:lpstr>GYM TRAINER AND PROGRESS TRACKER APPLICATION</vt:lpstr>
      <vt:lpstr>OBJECTIVE</vt:lpstr>
      <vt:lpstr>COMPONENTS</vt:lpstr>
      <vt:lpstr>SAMPLE CODE</vt:lpstr>
      <vt:lpstr>SAMPLE OUTPUT</vt:lpstr>
      <vt:lpstr>PowerPoint Presentation</vt:lpstr>
      <vt:lpstr>SAMPLE CODE</vt:lpstr>
      <vt:lpstr>SAMPLE OUTPUT</vt:lpstr>
      <vt:lpstr>PowerPoint Presentation</vt:lpstr>
      <vt:lpstr>SAMPLE CODE</vt:lpstr>
      <vt:lpstr>SAMPLE OUTPUT</vt:lpstr>
      <vt:lpstr>PowerPoint Presentation</vt:lpstr>
      <vt:lpstr>SAMPLE CODE</vt:lpstr>
      <vt:lpstr>SAMPLE OUTPUT</vt:lpstr>
      <vt:lpstr>Implementing Backend REST API with Spring Boot, MySQL, and Postman</vt:lpstr>
      <vt:lpstr>What is a REST API?</vt:lpstr>
      <vt:lpstr>Tools and Technologies :</vt:lpstr>
      <vt:lpstr>Architecture</vt:lpstr>
      <vt:lpstr>Implementation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GARDENING STORE</dc:title>
  <dc:creator>ramya j</dc:creator>
  <cp:lastModifiedBy>krishna prajvin</cp:lastModifiedBy>
  <cp:revision>6</cp:revision>
  <dcterms:created xsi:type="dcterms:W3CDTF">2024-04-12T08:36:36Z</dcterms:created>
  <dcterms:modified xsi:type="dcterms:W3CDTF">2024-08-06T04:41:31Z</dcterms:modified>
</cp:coreProperties>
</file>